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Literata" panose="020B0604020202020204" charset="0"/>
      <p:regular r:id="rId34"/>
    </p:embeddedFont>
    <p:embeddedFont>
      <p:font typeface="Literata Bold" panose="020B0604020202020204" charset="0"/>
      <p:regular r:id="rId35"/>
    </p:embeddedFont>
    <p:embeddedFont>
      <p:font typeface="Literata Bold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676959" y="2213431"/>
            <a:ext cx="2934081" cy="1280065"/>
          </a:xfrm>
          <a:custGeom>
            <a:avLst/>
            <a:gdLst/>
            <a:ahLst/>
            <a:cxnLst/>
            <a:rect l="l" t="t" r="r" b="b"/>
            <a:pathLst>
              <a:path w="2934081" h="1280065">
                <a:moveTo>
                  <a:pt x="0" y="0"/>
                </a:moveTo>
                <a:lnTo>
                  <a:pt x="2934082" y="0"/>
                </a:lnTo>
                <a:lnTo>
                  <a:pt x="2934082" y="1280065"/>
                </a:lnTo>
                <a:lnTo>
                  <a:pt x="0" y="1280065"/>
                </a:lnTo>
                <a:lnTo>
                  <a:pt x="0" y="0"/>
                </a:lnTo>
                <a:close/>
              </a:path>
            </a:pathLst>
          </a:custGeom>
          <a:blipFill>
            <a:blip r:embed="rId2"/>
            <a:stretch>
              <a:fillRect/>
            </a:stretch>
          </a:blipFill>
        </p:spPr>
        <p:txBody>
          <a:bodyPr/>
          <a:lstStyle/>
          <a:p>
            <a:endParaRPr lang="en-US"/>
          </a:p>
        </p:txBody>
      </p:sp>
      <p:sp>
        <p:nvSpPr>
          <p:cNvPr id="15" name="Freeform 15"/>
          <p:cNvSpPr/>
          <p:nvPr/>
        </p:nvSpPr>
        <p:spPr>
          <a:xfrm>
            <a:off x="13032014" y="7409284"/>
            <a:ext cx="3318260" cy="2231530"/>
          </a:xfrm>
          <a:custGeom>
            <a:avLst/>
            <a:gdLst/>
            <a:ahLst/>
            <a:cxnLst/>
            <a:rect l="l" t="t" r="r" b="b"/>
            <a:pathLst>
              <a:path w="3318260" h="2231530">
                <a:moveTo>
                  <a:pt x="0" y="0"/>
                </a:moveTo>
                <a:lnTo>
                  <a:pt x="3318261" y="0"/>
                </a:lnTo>
                <a:lnTo>
                  <a:pt x="3318261" y="2231531"/>
                </a:lnTo>
                <a:lnTo>
                  <a:pt x="0" y="22315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606747" y="4948732"/>
            <a:ext cx="15355507" cy="1872616"/>
          </a:xfrm>
          <a:prstGeom prst="rect">
            <a:avLst/>
          </a:prstGeom>
        </p:spPr>
        <p:txBody>
          <a:bodyPr lIns="0" tIns="0" rIns="0" bIns="0" rtlCol="0" anchor="t">
            <a:spAutoFit/>
          </a:bodyPr>
          <a:lstStyle/>
          <a:p>
            <a:pPr algn="ctr">
              <a:lnSpc>
                <a:spcPts val="7559"/>
              </a:lnSpc>
            </a:pPr>
            <a:r>
              <a:rPr lang="en-US" sz="5399" b="1">
                <a:solidFill>
                  <a:srgbClr val="231F20"/>
                </a:solidFill>
                <a:latin typeface="Literata Bold"/>
                <a:ea typeface="Literata Bold"/>
                <a:cs typeface="Literata Bold"/>
                <a:sym typeface="Literata Bold"/>
              </a:rPr>
              <a:t>ỨNG DỤNG JOB FINDER HỖ TRỢ TÌM KIẾM VIỆC LÀM VÀ TUYỂN DỤNG</a:t>
            </a:r>
          </a:p>
        </p:txBody>
      </p:sp>
      <p:sp>
        <p:nvSpPr>
          <p:cNvPr id="17" name="TextBox 17"/>
          <p:cNvSpPr txBox="1"/>
          <p:nvPr/>
        </p:nvSpPr>
        <p:spPr>
          <a:xfrm>
            <a:off x="2735163" y="898981"/>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BỘ CÔNG THƯƠNG</a:t>
            </a:r>
          </a:p>
          <a:p>
            <a:pPr algn="ctr">
              <a:lnSpc>
                <a:spcPts val="4200"/>
              </a:lnSpc>
            </a:pPr>
            <a:r>
              <a:rPr lang="en-US" sz="3000" b="1">
                <a:solidFill>
                  <a:srgbClr val="231F20"/>
                </a:solidFill>
                <a:latin typeface="Literata Bold"/>
                <a:ea typeface="Literata Bold"/>
                <a:cs typeface="Literata Bold"/>
                <a:sym typeface="Literata Bold"/>
              </a:rPr>
              <a:t>TRƯỜNG ĐẠI HỌC CÔNG NGHIỆP THÀNH PHỐ HỒ CHÍ MINH</a:t>
            </a:r>
          </a:p>
        </p:txBody>
      </p:sp>
      <p:sp>
        <p:nvSpPr>
          <p:cNvPr id="18" name="TextBox 18"/>
          <p:cNvSpPr txBox="1"/>
          <p:nvPr/>
        </p:nvSpPr>
        <p:spPr>
          <a:xfrm>
            <a:off x="2735163" y="3703046"/>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BÁO CÁO ĐỒ ÁN</a:t>
            </a:r>
          </a:p>
          <a:p>
            <a:pPr algn="ctr">
              <a:lnSpc>
                <a:spcPts val="4200"/>
              </a:lnSpc>
            </a:pPr>
            <a:r>
              <a:rPr lang="en-US" sz="3000" b="1">
                <a:solidFill>
                  <a:srgbClr val="231F20"/>
                </a:solidFill>
                <a:latin typeface="Literata Bold"/>
                <a:ea typeface="Literata Bold"/>
                <a:cs typeface="Literata Bold"/>
                <a:sym typeface="Literata Bold"/>
              </a:rPr>
              <a:t>MÔN: LẬP TRÌNH WWW(JAVA)</a:t>
            </a:r>
          </a:p>
        </p:txBody>
      </p:sp>
      <p:sp>
        <p:nvSpPr>
          <p:cNvPr id="19" name="TextBox 19"/>
          <p:cNvSpPr txBox="1"/>
          <p:nvPr/>
        </p:nvSpPr>
        <p:spPr>
          <a:xfrm>
            <a:off x="1028700" y="7632874"/>
            <a:ext cx="11111424" cy="1762919"/>
          </a:xfrm>
          <a:prstGeom prst="rect">
            <a:avLst/>
          </a:prstGeom>
        </p:spPr>
        <p:txBody>
          <a:bodyPr lIns="0" tIns="0" rIns="0" bIns="0" rtlCol="0" anchor="t">
            <a:spAutoFit/>
          </a:bodyPr>
          <a:lstStyle/>
          <a:p>
            <a:pPr algn="l">
              <a:lnSpc>
                <a:spcPts val="3499"/>
              </a:lnSpc>
            </a:pPr>
            <a:r>
              <a:rPr lang="en-US" sz="2499" b="1">
                <a:solidFill>
                  <a:srgbClr val="231F20"/>
                </a:solidFill>
                <a:latin typeface="Literata Bold"/>
                <a:ea typeface="Literata Bold"/>
                <a:cs typeface="Literata Bold"/>
                <a:sym typeface="Literata Bold"/>
              </a:rPr>
              <a:t>LỚP HỌC PHẦN                       : 420300362101</a:t>
            </a:r>
          </a:p>
          <a:p>
            <a:pPr algn="l">
              <a:lnSpc>
                <a:spcPts val="3499"/>
              </a:lnSpc>
            </a:pPr>
            <a:r>
              <a:rPr lang="en-US" sz="2499" b="1">
                <a:solidFill>
                  <a:srgbClr val="231F20"/>
                </a:solidFill>
                <a:latin typeface="Literata Bold"/>
                <a:ea typeface="Literata Bold"/>
                <a:cs typeface="Literata Bold"/>
                <a:sym typeface="Literata Bold"/>
              </a:rPr>
              <a:t>GVHD                                                 : Võ Văn Hải</a:t>
            </a:r>
          </a:p>
          <a:p>
            <a:pPr algn="l">
              <a:lnSpc>
                <a:spcPts val="3499"/>
              </a:lnSpc>
            </a:pPr>
            <a:r>
              <a:rPr lang="en-US" sz="2499" b="1">
                <a:solidFill>
                  <a:srgbClr val="231F20"/>
                </a:solidFill>
                <a:latin typeface="Literata Bold"/>
                <a:ea typeface="Literata Bold"/>
                <a:cs typeface="Literata Bold"/>
                <a:sym typeface="Literata Bold"/>
              </a:rPr>
              <a:t>Sinh viên thực hiện             : Huỳnh Hoàng Phúc</a:t>
            </a:r>
          </a:p>
          <a:p>
            <a:pPr algn="l">
              <a:lnSpc>
                <a:spcPts val="3499"/>
              </a:lnSpc>
            </a:pPr>
            <a:r>
              <a:rPr lang="en-US" sz="2499" b="1">
                <a:solidFill>
                  <a:srgbClr val="231F20"/>
                </a:solidFill>
                <a:latin typeface="Literata Bold"/>
                <a:ea typeface="Literata Bold"/>
                <a:cs typeface="Literata Bold"/>
                <a:sym typeface="Literata Bold"/>
              </a:rPr>
              <a:t>MSSV                                                   : 21036541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1624" r="-162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candidates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kĩ năng được đề xuất của 1 ứng viên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ứng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929" r="-692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ứng viên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2102620" y="962025"/>
            <a:ext cx="1430908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đề xuất công việc dựa vào kĩ năng của 1 ứng viên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7155" r="-7155"/>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jobs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2947767"/>
            <a:ext cx="13572595" cy="5090379"/>
            <a:chOff x="0" y="0"/>
            <a:chExt cx="3463682" cy="1299048"/>
          </a:xfrm>
        </p:grpSpPr>
        <p:sp>
          <p:nvSpPr>
            <p:cNvPr id="15" name="Freeform 15"/>
            <p:cNvSpPr/>
            <p:nvPr/>
          </p:nvSpPr>
          <p:spPr>
            <a:xfrm>
              <a:off x="0" y="0"/>
              <a:ext cx="3463682" cy="1299048"/>
            </a:xfrm>
            <a:custGeom>
              <a:avLst/>
              <a:gdLst/>
              <a:ahLst/>
              <a:cxnLst/>
              <a:rect l="l" t="t" r="r" b="b"/>
              <a:pathLst>
                <a:path w="3463682" h="1299048">
                  <a:moveTo>
                    <a:pt x="0" y="0"/>
                  </a:moveTo>
                  <a:lnTo>
                    <a:pt x="3463682" y="0"/>
                  </a:lnTo>
                  <a:lnTo>
                    <a:pt x="3463682" y="1299048"/>
                  </a:lnTo>
                  <a:lnTo>
                    <a:pt x="0" y="1299048"/>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133714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676548" y="2161264"/>
            <a:ext cx="5342447"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1: GIỚI THIỆU</a:t>
            </a:r>
          </a:p>
        </p:txBody>
      </p:sp>
      <p:sp>
        <p:nvSpPr>
          <p:cNvPr id="33" name="TextBox 33"/>
          <p:cNvSpPr txBox="1"/>
          <p:nvPr/>
        </p:nvSpPr>
        <p:spPr>
          <a:xfrm>
            <a:off x="7635630" y="3505406"/>
            <a:ext cx="10339243" cy="39274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Job Finder</a:t>
            </a:r>
            <a:r>
              <a:rPr lang="en-US" sz="2499">
                <a:solidFill>
                  <a:srgbClr val="000000"/>
                </a:solidFill>
                <a:latin typeface="Literata"/>
                <a:ea typeface="Literata"/>
                <a:cs typeface="Literata"/>
                <a:sym typeface="Literata"/>
              </a:rPr>
              <a:t> là một ứng dụng web được phát triển nhằm kết nối hiệu quả giữa ứng viên và nhà tuyển dụng. Hệ thống cung cấp các chức năng quản lý thông tin, tìm kiếm, gợi ý và hỗ trợ các bên liên quan, giúp tối ưu hóa quy trình tuyển dụng.</a:t>
            </a:r>
          </a:p>
          <a:p>
            <a:pPr algn="just">
              <a:lnSpc>
                <a:spcPts val="3499"/>
              </a:lnSpc>
            </a:pPr>
            <a:r>
              <a:rPr lang="en-US" sz="2499" b="1">
                <a:solidFill>
                  <a:srgbClr val="000000"/>
                </a:solidFill>
                <a:latin typeface="Literata Bold"/>
                <a:ea typeface="Literata Bold"/>
                <a:cs typeface="Literata Bold"/>
                <a:sym typeface="Literata Bold"/>
              </a:rPr>
              <a:t>🎯 Mục Tiêu</a:t>
            </a:r>
          </a:p>
          <a:p>
            <a:pPr algn="just">
              <a:lnSpc>
                <a:spcPts val="3499"/>
              </a:lnSpc>
            </a:pPr>
            <a:r>
              <a:rPr lang="en-US" sz="2499">
                <a:solidFill>
                  <a:srgbClr val="000000"/>
                </a:solidFill>
                <a:latin typeface="Literata"/>
                <a:ea typeface="Literata"/>
                <a:cs typeface="Literata"/>
                <a:sym typeface="Literata"/>
              </a:rPr>
              <a:t>- Tạo nền tảng giúp ứng viên và nhà tuyển dụng dễ dàng kết nối.</a:t>
            </a:r>
          </a:p>
          <a:p>
            <a:pPr algn="just">
              <a:lnSpc>
                <a:spcPts val="3499"/>
              </a:lnSpc>
            </a:pPr>
            <a:r>
              <a:rPr lang="en-US" sz="2499">
                <a:solidFill>
                  <a:srgbClr val="000000"/>
                </a:solidFill>
                <a:latin typeface="Literata"/>
                <a:ea typeface="Literata"/>
                <a:cs typeface="Literata"/>
                <a:sym typeface="Literata"/>
              </a:rPr>
              <a:t>- Cung cấp các tính năng quản lý thông tin, gợi ý kỹ năng, tìm kiếm ứng viên và công việc.</a:t>
            </a:r>
          </a:p>
          <a:p>
            <a:pPr algn="just">
              <a:lnSpc>
                <a:spcPts val="3499"/>
              </a:lnSpc>
              <a:spcBef>
                <a:spcPct val="0"/>
              </a:spcBef>
            </a:pPr>
            <a:r>
              <a:rPr lang="en-US" sz="2499">
                <a:solidFill>
                  <a:srgbClr val="000000"/>
                </a:solidFill>
                <a:latin typeface="Literata"/>
                <a:ea typeface="Literata"/>
                <a:cs typeface="Literata"/>
                <a:sym typeface="Literata"/>
              </a:rPr>
              <a:t>- Hỗ trợ gửi thông báo qua email, nâng cao trải nghiệm người dùng.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jobs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3944" r="-394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4147" r="-414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2505497" y="962025"/>
            <a:ext cx="13503325"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công việc đang tuyển với 1 kĩ năng nào đó</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1685603" y="962025"/>
            <a:ext cx="151431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gợi ý ứng cử viên phù hợp với công việc đang tuyển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mới 1 companies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043" r="-6043"/>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của 1 companies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companies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361518" y="2932719"/>
            <a:ext cx="3780638" cy="5689550"/>
            <a:chOff x="0" y="0"/>
            <a:chExt cx="995724" cy="1498482"/>
          </a:xfrm>
        </p:grpSpPr>
        <p:sp>
          <p:nvSpPr>
            <p:cNvPr id="15" name="Freeform 15"/>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A100"/>
              </a:solidFill>
              <a:prstDash val="solid"/>
              <a:miter/>
            </a:ln>
          </p:spPr>
          <p:txBody>
            <a:bodyPr/>
            <a:lstStyle/>
            <a:p>
              <a:endParaRPr lang="en-US"/>
            </a:p>
          </p:txBody>
        </p:sp>
        <p:sp>
          <p:nvSpPr>
            <p:cNvPr id="16" name="TextBox 16"/>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225739" y="2932719"/>
            <a:ext cx="3780638" cy="5689550"/>
            <a:chOff x="0" y="0"/>
            <a:chExt cx="995724" cy="1498482"/>
          </a:xfrm>
        </p:grpSpPr>
        <p:sp>
          <p:nvSpPr>
            <p:cNvPr id="18" name="Freeform 18"/>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4E6AFF"/>
              </a:solidFill>
              <a:prstDash val="solid"/>
              <a:miter/>
            </a:ln>
          </p:spPr>
          <p:txBody>
            <a:bodyPr/>
            <a:lstStyle/>
            <a:p>
              <a:endParaRPr lang="en-US"/>
            </a:p>
          </p:txBody>
        </p:sp>
        <p:sp>
          <p:nvSpPr>
            <p:cNvPr id="19" name="TextBox 19"/>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118627" y="2932719"/>
            <a:ext cx="3780638" cy="5689550"/>
            <a:chOff x="0" y="0"/>
            <a:chExt cx="995724" cy="1498482"/>
          </a:xfrm>
        </p:grpSpPr>
        <p:sp>
          <p:nvSpPr>
            <p:cNvPr id="21" name="Freeform 21"/>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4D69"/>
              </a:solidFill>
              <a:prstDash val="solid"/>
              <a:miter/>
            </a:ln>
          </p:spPr>
          <p:txBody>
            <a:bodyPr/>
            <a:lstStyle/>
            <a:p>
              <a:endParaRPr lang="en-US"/>
            </a:p>
          </p:txBody>
        </p:sp>
        <p:sp>
          <p:nvSpPr>
            <p:cNvPr id="22" name="TextBox 22"/>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364732" y="3257832"/>
            <a:ext cx="1774211" cy="17742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228952" y="3257832"/>
            <a:ext cx="1774211" cy="17742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121841" y="3257832"/>
            <a:ext cx="1774211" cy="177421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7071853" y="2348909"/>
            <a:ext cx="395796" cy="3957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519350" y="8319754"/>
            <a:ext cx="605029" cy="60502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3968936" y="1789061"/>
            <a:ext cx="395796" cy="39579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3163620" y="8424371"/>
            <a:ext cx="395796" cy="39579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4724597" y="3665808"/>
            <a:ext cx="1054481" cy="958259"/>
          </a:xfrm>
          <a:custGeom>
            <a:avLst/>
            <a:gdLst/>
            <a:ahLst/>
            <a:cxnLst/>
            <a:rect l="l" t="t" r="r" b="b"/>
            <a:pathLst>
              <a:path w="1054481" h="958259">
                <a:moveTo>
                  <a:pt x="0" y="0"/>
                </a:moveTo>
                <a:lnTo>
                  <a:pt x="1054481" y="0"/>
                </a:lnTo>
                <a:lnTo>
                  <a:pt x="1054481" y="958259"/>
                </a:lnTo>
                <a:lnTo>
                  <a:pt x="0" y="958259"/>
                </a:lnTo>
                <a:lnTo>
                  <a:pt x="0" y="0"/>
                </a:lnTo>
                <a:close/>
              </a:path>
            </a:pathLst>
          </a:custGeom>
          <a:blipFill>
            <a:blip r:embed="rId2"/>
            <a:stretch>
              <a:fillRect/>
            </a:stretch>
          </a:blipFill>
        </p:spPr>
        <p:txBody>
          <a:bodyPr/>
          <a:lstStyle/>
          <a:p>
            <a:endParaRPr lang="en-US"/>
          </a:p>
        </p:txBody>
      </p:sp>
      <p:sp>
        <p:nvSpPr>
          <p:cNvPr id="45" name="Freeform 45"/>
          <p:cNvSpPr/>
          <p:nvPr/>
        </p:nvSpPr>
        <p:spPr>
          <a:xfrm>
            <a:off x="8636928" y="3665808"/>
            <a:ext cx="958259" cy="958259"/>
          </a:xfrm>
          <a:custGeom>
            <a:avLst/>
            <a:gdLst/>
            <a:ahLst/>
            <a:cxnLst/>
            <a:rect l="l" t="t" r="r" b="b"/>
            <a:pathLst>
              <a:path w="958259" h="958259">
                <a:moveTo>
                  <a:pt x="0" y="0"/>
                </a:moveTo>
                <a:lnTo>
                  <a:pt x="958260" y="0"/>
                </a:lnTo>
                <a:lnTo>
                  <a:pt x="958260" y="958259"/>
                </a:lnTo>
                <a:lnTo>
                  <a:pt x="0" y="958259"/>
                </a:lnTo>
                <a:lnTo>
                  <a:pt x="0" y="0"/>
                </a:lnTo>
                <a:close/>
              </a:path>
            </a:pathLst>
          </a:custGeom>
          <a:blipFill>
            <a:blip r:embed="rId3"/>
            <a:stretch>
              <a:fillRect/>
            </a:stretch>
          </a:blipFill>
        </p:spPr>
        <p:txBody>
          <a:bodyPr/>
          <a:lstStyle/>
          <a:p>
            <a:endParaRPr lang="en-US"/>
          </a:p>
        </p:txBody>
      </p:sp>
      <p:sp>
        <p:nvSpPr>
          <p:cNvPr id="46" name="Freeform 46"/>
          <p:cNvSpPr/>
          <p:nvPr/>
        </p:nvSpPr>
        <p:spPr>
          <a:xfrm>
            <a:off x="12531515" y="3704822"/>
            <a:ext cx="968902" cy="919246"/>
          </a:xfrm>
          <a:custGeom>
            <a:avLst/>
            <a:gdLst/>
            <a:ahLst/>
            <a:cxnLst/>
            <a:rect l="l" t="t" r="r" b="b"/>
            <a:pathLst>
              <a:path w="968902" h="919246">
                <a:moveTo>
                  <a:pt x="0" y="0"/>
                </a:moveTo>
                <a:lnTo>
                  <a:pt x="968902" y="0"/>
                </a:lnTo>
                <a:lnTo>
                  <a:pt x="968902" y="919245"/>
                </a:lnTo>
                <a:lnTo>
                  <a:pt x="0" y="919245"/>
                </a:lnTo>
                <a:lnTo>
                  <a:pt x="0" y="0"/>
                </a:lnTo>
                <a:close/>
              </a:path>
            </a:pathLst>
          </a:custGeom>
          <a:blipFill>
            <a:blip r:embed="rId4"/>
            <a:stretch>
              <a:fillRect/>
            </a:stretch>
          </a:blipFill>
        </p:spPr>
        <p:txBody>
          <a:bodyPr/>
          <a:lstStyle/>
          <a:p>
            <a:endParaRPr lang="en-US"/>
          </a:p>
        </p:txBody>
      </p:sp>
      <p:sp>
        <p:nvSpPr>
          <p:cNvPr id="47" name="TextBox 47"/>
          <p:cNvSpPr txBox="1"/>
          <p:nvPr/>
        </p:nvSpPr>
        <p:spPr>
          <a:xfrm>
            <a:off x="6526924" y="1317034"/>
            <a:ext cx="5741194" cy="669925"/>
          </a:xfrm>
          <a:prstGeom prst="rect">
            <a:avLst/>
          </a:prstGeom>
        </p:spPr>
        <p:txBody>
          <a:bodyPr lIns="0" tIns="0" rIns="0" bIns="0" rtlCol="0" anchor="t">
            <a:spAutoFit/>
          </a:bodyPr>
          <a:lstStyle/>
          <a:p>
            <a:pPr marL="0" lvl="0" indent="0" algn="l">
              <a:lnSpc>
                <a:spcPts val="5599"/>
              </a:lnSpc>
            </a:pPr>
            <a:r>
              <a:rPr lang="en-US" sz="3999" b="1">
                <a:solidFill>
                  <a:srgbClr val="4E6AFF"/>
                </a:solidFill>
                <a:latin typeface="Literata Bold"/>
                <a:ea typeface="Literata Bold"/>
                <a:cs typeface="Literata Bold"/>
                <a:sym typeface="Literata Bold"/>
              </a:rPr>
              <a:t>CÔNG NGHỆ SỬ DỤNG</a:t>
            </a:r>
          </a:p>
        </p:txBody>
      </p:sp>
      <p:sp>
        <p:nvSpPr>
          <p:cNvPr id="48" name="TextBox 48"/>
          <p:cNvSpPr txBox="1"/>
          <p:nvPr/>
        </p:nvSpPr>
        <p:spPr>
          <a:xfrm>
            <a:off x="3477042" y="5357745"/>
            <a:ext cx="3634397" cy="210185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Ngôn ngữ lập trình:</a:t>
            </a:r>
            <a:r>
              <a:rPr lang="en-US" sz="2000">
                <a:solidFill>
                  <a:srgbClr val="000000"/>
                </a:solidFill>
                <a:latin typeface="Literata"/>
                <a:ea typeface="Literata"/>
                <a:cs typeface="Literata"/>
                <a:sym typeface="Literata"/>
              </a:rPr>
              <a:t> Java, HTML, CSS, JavaScript </a:t>
            </a:r>
          </a:p>
          <a:p>
            <a:pPr algn="l">
              <a:lnSpc>
                <a:spcPts val="2800"/>
              </a:lnSpc>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Backend</a:t>
            </a: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Framework: </a:t>
            </a:r>
            <a:r>
              <a:rPr lang="en-US" sz="2000">
                <a:solidFill>
                  <a:srgbClr val="000000"/>
                </a:solidFill>
                <a:latin typeface="Literata"/>
                <a:ea typeface="Literata"/>
                <a:cs typeface="Literata"/>
                <a:sym typeface="Literata"/>
              </a:rPr>
              <a:t>Spring Boot (Java)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Template Engine:</a:t>
            </a:r>
            <a:r>
              <a:rPr lang="en-US" sz="2000">
                <a:solidFill>
                  <a:srgbClr val="000000"/>
                </a:solidFill>
                <a:latin typeface="Literata"/>
                <a:ea typeface="Literata"/>
                <a:cs typeface="Literata"/>
                <a:sym typeface="Literata"/>
              </a:rPr>
              <a:t> Thymeleaf </a:t>
            </a:r>
          </a:p>
        </p:txBody>
      </p:sp>
      <p:sp>
        <p:nvSpPr>
          <p:cNvPr id="49" name="TextBox 49"/>
          <p:cNvSpPr txBox="1"/>
          <p:nvPr/>
        </p:nvSpPr>
        <p:spPr>
          <a:xfrm>
            <a:off x="7517819" y="5357745"/>
            <a:ext cx="3252362" cy="1044575"/>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Cơ sở dữ liệu:</a:t>
            </a:r>
            <a:r>
              <a:rPr lang="en-US" sz="2000">
                <a:solidFill>
                  <a:srgbClr val="000000"/>
                </a:solidFill>
                <a:latin typeface="Literata"/>
                <a:ea typeface="Literata"/>
                <a:cs typeface="Literata"/>
                <a:sym typeface="Literata"/>
              </a:rPr>
              <a:t> MariaDB </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ORM: </a:t>
            </a:r>
            <a:r>
              <a:rPr lang="en-US" sz="2000">
                <a:solidFill>
                  <a:srgbClr val="000000"/>
                </a:solidFill>
                <a:latin typeface="Literata"/>
                <a:ea typeface="Literata"/>
                <a:cs typeface="Literata"/>
                <a:sym typeface="Literata"/>
              </a:rPr>
              <a:t>JPA/Hibernate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Giao diện:</a:t>
            </a:r>
            <a:r>
              <a:rPr lang="en-US" sz="2000">
                <a:solidFill>
                  <a:srgbClr val="000000"/>
                </a:solidFill>
                <a:latin typeface="Literata"/>
                <a:ea typeface="Literata"/>
                <a:cs typeface="Literata"/>
                <a:sym typeface="Literata"/>
              </a:rPr>
              <a:t> Bootstrap </a:t>
            </a:r>
          </a:p>
        </p:txBody>
      </p:sp>
      <p:sp>
        <p:nvSpPr>
          <p:cNvPr id="50" name="TextBox 50"/>
          <p:cNvSpPr txBox="1"/>
          <p:nvPr/>
        </p:nvSpPr>
        <p:spPr>
          <a:xfrm>
            <a:off x="11512582" y="5357745"/>
            <a:ext cx="3184141" cy="139700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Gửi email:</a:t>
            </a:r>
            <a:r>
              <a:rPr lang="en-US" sz="2000">
                <a:solidFill>
                  <a:srgbClr val="000000"/>
                </a:solidFill>
                <a:latin typeface="Literata"/>
                <a:ea typeface="Literata"/>
                <a:cs typeface="Literata"/>
                <a:sym typeface="Literata"/>
              </a:rPr>
              <a:t> JavaMail</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Quản lý phụ thuộc:</a:t>
            </a:r>
            <a:r>
              <a:rPr lang="en-US" sz="2000">
                <a:solidFill>
                  <a:srgbClr val="000000"/>
                </a:solidFill>
                <a:latin typeface="Literata"/>
                <a:ea typeface="Literata"/>
                <a:cs typeface="Literata"/>
                <a:sym typeface="Literata"/>
              </a:rPr>
              <a:t> Maven hoặc Gradle </a:t>
            </a:r>
          </a:p>
          <a:p>
            <a:pPr algn="l">
              <a:lnSpc>
                <a:spcPts val="2800"/>
              </a:lnSpc>
              <a:spcBef>
                <a:spcPct val="0"/>
              </a:spcBef>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Quản lý phiên bản</a:t>
            </a:r>
            <a:r>
              <a:rPr lang="en-US" sz="2000">
                <a:solidFill>
                  <a:srgbClr val="000000"/>
                </a:solidFill>
                <a:latin typeface="Literata"/>
                <a:ea typeface="Literata"/>
                <a:cs typeface="Literata"/>
                <a:sym typeface="Literata"/>
              </a:rPr>
              <a:t>: Git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204" b="-120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companies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3955139"/>
            <a:ext cx="13572595" cy="3041045"/>
            <a:chOff x="0" y="0"/>
            <a:chExt cx="3463682" cy="776065"/>
          </a:xfrm>
        </p:grpSpPr>
        <p:sp>
          <p:nvSpPr>
            <p:cNvPr id="15" name="Freeform 15"/>
            <p:cNvSpPr/>
            <p:nvPr/>
          </p:nvSpPr>
          <p:spPr>
            <a:xfrm>
              <a:off x="0" y="0"/>
              <a:ext cx="3463682" cy="776065"/>
            </a:xfrm>
            <a:custGeom>
              <a:avLst/>
              <a:gdLst/>
              <a:ahLst/>
              <a:cxnLst/>
              <a:rect l="l" t="t" r="r" b="b"/>
              <a:pathLst>
                <a:path w="3463682" h="776065">
                  <a:moveTo>
                    <a:pt x="0" y="0"/>
                  </a:moveTo>
                  <a:lnTo>
                    <a:pt x="3463682" y="0"/>
                  </a:lnTo>
                  <a:lnTo>
                    <a:pt x="3463682" y="776065"/>
                  </a:lnTo>
                  <a:lnTo>
                    <a:pt x="0" y="776065"/>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81416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4987719" y="2161264"/>
            <a:ext cx="13300281"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4: KẾT LUẬN VÀ ĐỊNH HƯỚNG PHÁT TRIỂN</a:t>
            </a:r>
          </a:p>
        </p:txBody>
      </p:sp>
      <p:sp>
        <p:nvSpPr>
          <p:cNvPr id="33" name="TextBox 33"/>
          <p:cNvSpPr txBox="1"/>
          <p:nvPr/>
        </p:nvSpPr>
        <p:spPr>
          <a:xfrm>
            <a:off x="7948757" y="4381706"/>
            <a:ext cx="8840242" cy="21748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iterata"/>
                <a:ea typeface="Literata"/>
                <a:cs typeface="Literata"/>
                <a:sym typeface="Literata"/>
              </a:rPr>
              <a:t>Phát triển ứng dụng di động cho Android/iOS.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Tích hợp trí tuệ nhân tạo (AI) để gợi ý thông minh hơn.</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Nâng cấp giao diện bằng React hoặc Vue.js.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Hỗ trợ đa ngôn ngữ.</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Tối ưu hiệu suất hệ thống.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8722681" y="1901172"/>
            <a:ext cx="7327295" cy="6484656"/>
          </a:xfrm>
          <a:custGeom>
            <a:avLst/>
            <a:gdLst/>
            <a:ahLst/>
            <a:cxnLst/>
            <a:rect l="l" t="t" r="r" b="b"/>
            <a:pathLst>
              <a:path w="7327295" h="6484656">
                <a:moveTo>
                  <a:pt x="0" y="0"/>
                </a:moveTo>
                <a:lnTo>
                  <a:pt x="7327294" y="0"/>
                </a:lnTo>
                <a:lnTo>
                  <a:pt x="7327294" y="6484656"/>
                </a:lnTo>
                <a:lnTo>
                  <a:pt x="0" y="648465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5400000" flipH="1" flipV="1">
            <a:off x="2238025" y="1901172"/>
            <a:ext cx="7327295" cy="6484656"/>
          </a:xfrm>
          <a:custGeom>
            <a:avLst/>
            <a:gdLst/>
            <a:ahLst/>
            <a:cxnLst/>
            <a:rect l="l" t="t" r="r" b="b"/>
            <a:pathLst>
              <a:path w="7327295" h="6484656">
                <a:moveTo>
                  <a:pt x="7327294" y="6484656"/>
                </a:moveTo>
                <a:lnTo>
                  <a:pt x="0" y="6484656"/>
                </a:lnTo>
                <a:lnTo>
                  <a:pt x="0" y="0"/>
                </a:lnTo>
                <a:lnTo>
                  <a:pt x="7327294" y="0"/>
                </a:lnTo>
                <a:lnTo>
                  <a:pt x="7327294" y="6484656"/>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3530025" y="4654681"/>
            <a:ext cx="11227950" cy="1425314"/>
          </a:xfrm>
          <a:prstGeom prst="rect">
            <a:avLst/>
          </a:prstGeom>
        </p:spPr>
        <p:txBody>
          <a:bodyPr lIns="0" tIns="0" rIns="0" bIns="0" rtlCol="0" anchor="t">
            <a:spAutoFit/>
          </a:bodyPr>
          <a:lstStyle/>
          <a:p>
            <a:pPr marL="0" lvl="0" indent="0" algn="ctr">
              <a:lnSpc>
                <a:spcPts val="10141"/>
              </a:lnSpc>
              <a:spcBef>
                <a:spcPct val="0"/>
              </a:spcBef>
            </a:pPr>
            <a:r>
              <a:rPr lang="en-US" sz="12367" b="1">
                <a:solidFill>
                  <a:srgbClr val="4E6AFF"/>
                </a:solidFill>
                <a:latin typeface="Literata Bold"/>
                <a:ea typeface="Literata Bold"/>
                <a:cs typeface="Literata Bold"/>
                <a:sym typeface="Literata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643386" y="2596559"/>
            <a:ext cx="6159239" cy="5350839"/>
          </a:xfrm>
          <a:custGeom>
            <a:avLst/>
            <a:gdLst/>
            <a:ahLst/>
            <a:cxnLst/>
            <a:rect l="l" t="t" r="r" b="b"/>
            <a:pathLst>
              <a:path w="6159239" h="5350839">
                <a:moveTo>
                  <a:pt x="0" y="0"/>
                </a:moveTo>
                <a:lnTo>
                  <a:pt x="6159239" y="0"/>
                </a:lnTo>
                <a:lnTo>
                  <a:pt x="6159239" y="5350839"/>
                </a:lnTo>
                <a:lnTo>
                  <a:pt x="0" y="5350839"/>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755857" y="2962994"/>
            <a:ext cx="4927226"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1. Quản lý ứng viên (Candidate)  </a:t>
            </a:r>
          </a:p>
          <a:p>
            <a:pPr algn="just">
              <a:lnSpc>
                <a:spcPts val="3499"/>
              </a:lnSpc>
            </a:pPr>
            <a:r>
              <a:rPr lang="en-US" sz="2499">
                <a:solidFill>
                  <a:srgbClr val="000000"/>
                </a:solidFill>
                <a:latin typeface="Literata"/>
                <a:ea typeface="Literata"/>
                <a:cs typeface="Literata"/>
                <a:sym typeface="Literata"/>
              </a:rPr>
              <a:t>👤 Thêm, sửa, xem thông tin</a:t>
            </a:r>
          </a:p>
          <a:p>
            <a:pPr algn="just">
              <a:lnSpc>
                <a:spcPts val="3499"/>
              </a:lnSpc>
            </a:pPr>
            <a:r>
              <a:rPr lang="en-US" sz="2499">
                <a:solidFill>
                  <a:srgbClr val="000000"/>
                </a:solidFill>
                <a:latin typeface="Literata"/>
                <a:ea typeface="Literata"/>
                <a:cs typeface="Literata"/>
                <a:sym typeface="Literata"/>
              </a:rPr>
              <a:t>🛠️ Gợi ý kỹ năng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6" name="TextBox 16"/>
          <p:cNvSpPr txBox="1"/>
          <p:nvPr/>
        </p:nvSpPr>
        <p:spPr>
          <a:xfrm>
            <a:off x="6520830" y="1317034"/>
            <a:ext cx="524634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CHỨC NĂNG CHÍNH</a:t>
            </a:r>
          </a:p>
        </p:txBody>
      </p:sp>
      <p:sp>
        <p:nvSpPr>
          <p:cNvPr id="17" name="TextBox 17"/>
          <p:cNvSpPr txBox="1"/>
          <p:nvPr/>
        </p:nvSpPr>
        <p:spPr>
          <a:xfrm>
            <a:off x="6520830" y="5104805"/>
            <a:ext cx="3191619"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4. Tìm kiếm và gợi ý  </a:t>
            </a:r>
          </a:p>
          <a:p>
            <a:pPr algn="just">
              <a:lnSpc>
                <a:spcPts val="3499"/>
              </a:lnSpc>
            </a:pPr>
            <a:r>
              <a:rPr lang="en-US" sz="2499">
                <a:solidFill>
                  <a:srgbClr val="000000"/>
                </a:solidFill>
                <a:latin typeface="Literata"/>
                <a:ea typeface="Literata"/>
                <a:cs typeface="Literata"/>
                <a:sym typeface="Literata"/>
              </a:rPr>
              <a:t>🔍 Tìm kiếm</a:t>
            </a:r>
          </a:p>
          <a:p>
            <a:pPr algn="just">
              <a:lnSpc>
                <a:spcPts val="3499"/>
              </a:lnSpc>
              <a:spcBef>
                <a:spcPct val="0"/>
              </a:spcBef>
            </a:pPr>
            <a:r>
              <a:rPr lang="en-US" sz="2499">
                <a:solidFill>
                  <a:srgbClr val="000000"/>
                </a:solidFill>
                <a:latin typeface="Literata"/>
                <a:ea typeface="Literata"/>
                <a:cs typeface="Literata"/>
                <a:sym typeface="Literata"/>
              </a:rPr>
              <a:t>✨ Gợi ý</a:t>
            </a:r>
          </a:p>
        </p:txBody>
      </p:sp>
      <p:sp>
        <p:nvSpPr>
          <p:cNvPr id="18" name="TextBox 18"/>
          <p:cNvSpPr txBox="1"/>
          <p:nvPr/>
        </p:nvSpPr>
        <p:spPr>
          <a:xfrm>
            <a:off x="755857" y="5104805"/>
            <a:ext cx="4546997"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2. Quản lý công việc (Jobs)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9" name="TextBox 19"/>
          <p:cNvSpPr txBox="1"/>
          <p:nvPr/>
        </p:nvSpPr>
        <p:spPr>
          <a:xfrm>
            <a:off x="6520830" y="2962994"/>
            <a:ext cx="4621113"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3. Quản lý công ty (Company)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pPr>
            <a:r>
              <a:rPr lang="en-US" sz="2499">
                <a:solidFill>
                  <a:srgbClr val="000000"/>
                </a:solidFill>
                <a:latin typeface="Literata"/>
                <a:ea typeface="Literata"/>
                <a:cs typeface="Literata"/>
                <a:sym typeface="Literata"/>
              </a:rPr>
              <a:t>🤝 Gợi ý ứng viên</a:t>
            </a:r>
          </a:p>
          <a:p>
            <a:pPr algn="just">
              <a:lnSpc>
                <a:spcPts val="3499"/>
              </a:lnSpc>
              <a:spcBef>
                <a:spcPct val="0"/>
              </a:spcBef>
            </a:pPr>
            <a:r>
              <a:rPr lang="en-US" sz="2499">
                <a:solidFill>
                  <a:srgbClr val="000000"/>
                </a:solidFill>
                <a:latin typeface="Literata"/>
                <a:ea typeface="Literata"/>
                <a:cs typeface="Literata"/>
                <a:sym typeface="Literata"/>
              </a:rPr>
              <a:t>✉️ Gửi email</a:t>
            </a:r>
          </a:p>
        </p:txBody>
      </p:sp>
      <p:sp>
        <p:nvSpPr>
          <p:cNvPr id="20" name="TextBox 20"/>
          <p:cNvSpPr txBox="1"/>
          <p:nvPr/>
        </p:nvSpPr>
        <p:spPr>
          <a:xfrm>
            <a:off x="6609829" y="6812955"/>
            <a:ext cx="4443115" cy="8604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5. Gửi email  </a:t>
            </a:r>
          </a:p>
          <a:p>
            <a:pPr algn="just">
              <a:lnSpc>
                <a:spcPts val="3499"/>
              </a:lnSpc>
              <a:spcBef>
                <a:spcPct val="0"/>
              </a:spcBef>
            </a:pPr>
            <a:r>
              <a:rPr lang="en-US" sz="2499">
                <a:solidFill>
                  <a:srgbClr val="000000"/>
                </a:solidFill>
                <a:latin typeface="Literata"/>
                <a:ea typeface="Literata"/>
                <a:cs typeface="Literata"/>
                <a:sym typeface="Literata"/>
              </a:rPr>
              <a:t>📧 Thông báo cơ hội việc làm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34696" y="2280264"/>
            <a:ext cx="6129838"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1254363" y="5453035"/>
            <a:ext cx="736639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Mô hình cơ sở dữ liệu (Database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8839287" y="2280264"/>
            <a:ext cx="6930134"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2532647" y="5453035"/>
            <a:ext cx="480982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Biểu đồ lớp (Class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261035" y="2428821"/>
            <a:ext cx="13765929" cy="7209906"/>
          </a:xfrm>
          <a:custGeom>
            <a:avLst/>
            <a:gdLst/>
            <a:ahLst/>
            <a:cxnLst/>
            <a:rect l="l" t="t" r="r" b="b"/>
            <a:pathLst>
              <a:path w="13765929" h="7209906">
                <a:moveTo>
                  <a:pt x="0" y="0"/>
                </a:moveTo>
                <a:lnTo>
                  <a:pt x="13765930" y="0"/>
                </a:lnTo>
                <a:lnTo>
                  <a:pt x="13765930" y="7209905"/>
                </a:lnTo>
                <a:lnTo>
                  <a:pt x="0" y="7209905"/>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PHẦN 3: HIỆN THỰC GIAO DIỆN</a:t>
            </a:r>
          </a:p>
        </p:txBody>
      </p:sp>
      <p:sp>
        <p:nvSpPr>
          <p:cNvPr id="19" name="TextBox 19"/>
          <p:cNvSpPr txBox="1"/>
          <p:nvPr/>
        </p:nvSpPr>
        <p:spPr>
          <a:xfrm>
            <a:off x="1028700" y="1914471"/>
            <a:ext cx="2692152"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Giao diện chính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509" b="-50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648</Words>
  <Application>Microsoft Office PowerPoint</Application>
  <PresentationFormat>Custom</PresentationFormat>
  <Paragraphs>78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Literata</vt:lpstr>
      <vt:lpstr>Literata Bold Italics</vt:lpstr>
      <vt:lpstr>Arial</vt:lpstr>
      <vt:lpstr>Calibri</vt:lpstr>
      <vt:lpstr>Literata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21036541_</dc:title>
  <cp:lastModifiedBy>Huỳnh Hoàng Phúc</cp:lastModifiedBy>
  <cp:revision>3</cp:revision>
  <dcterms:created xsi:type="dcterms:W3CDTF">2006-08-16T00:00:00Z</dcterms:created>
  <dcterms:modified xsi:type="dcterms:W3CDTF">2024-12-14T10:46:55Z</dcterms:modified>
  <dc:identifier>DAGZQO2KCTc</dc:identifier>
</cp:coreProperties>
</file>